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8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04A3D2-F542-65BB-F883-9A06E414D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338" y="316494"/>
            <a:ext cx="8352925" cy="1712342"/>
          </a:xfrm>
        </p:spPr>
        <p:txBody>
          <a:bodyPr/>
          <a:lstStyle/>
          <a:p>
            <a:r>
              <a:rPr lang="pl-PL" dirty="0"/>
              <a:t>Analiza zakresu ruchu a zmiany zwyrodnieniowe.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56CC641-C1EA-A31A-5BBF-3D3D7DBDC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445" y="2168524"/>
            <a:ext cx="3422170" cy="225664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F5CBFC6-33BC-B6D9-6B81-0204018C4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005" y="2114059"/>
            <a:ext cx="2954532" cy="231111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A3CF99A-A40E-0A4E-8BF5-03D82A14A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11769"/>
            <a:ext cx="12192000" cy="124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59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89FD5A0-9883-301B-9276-13C2FEE30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418" y="79514"/>
            <a:ext cx="8644190" cy="677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38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F59A068-653E-7C4A-94A9-95331C858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650" y="242041"/>
            <a:ext cx="7856957" cy="637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92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C8C16494-3AA7-8B20-B7E1-D5B97AB12D13}"/>
              </a:ext>
            </a:extLst>
          </p:cNvPr>
          <p:cNvSpPr txBox="1"/>
          <p:nvPr/>
        </p:nvSpPr>
        <p:spPr>
          <a:xfrm>
            <a:off x="3051594" y="3110148"/>
            <a:ext cx="6103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EB9B3D2-BF7C-C1EC-6C33-205E29D20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138" y="0"/>
            <a:ext cx="8936967" cy="676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68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0480BB4-D5C7-7420-A629-0623F099A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13"/>
            <a:ext cx="12033849" cy="663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80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82C5EFE-6630-8B9B-0A9F-C486896DF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520" y="94890"/>
            <a:ext cx="9017479" cy="676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79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8039A90-3752-6C57-220F-25C10326C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79" y="207034"/>
            <a:ext cx="6962165" cy="651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48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1270B2-6EED-F152-3D81-F30C19BF9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662417" cy="554966"/>
          </a:xfrm>
        </p:spPr>
        <p:txBody>
          <a:bodyPr>
            <a:normAutofit fontScale="90000"/>
          </a:bodyPr>
          <a:lstStyle/>
          <a:p>
            <a:r>
              <a:rPr lang="pl-PL" dirty="0"/>
              <a:t>Chonodromalacja rzepki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68FC438-F4D5-7BFF-3629-4F89A80C1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15" y="1257210"/>
            <a:ext cx="6372764" cy="251086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C209605-4C0B-0499-6849-9F262034A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4095391"/>
            <a:ext cx="121824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4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AD2990-A1DB-19BC-B973-51FF75F54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87" y="609600"/>
            <a:ext cx="10895161" cy="1320800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0000"/>
                </a:solidFill>
              </a:rPr>
              <a:t>Profilaktyka uszkodzeń stawu i wytworzenia zmian zwyrodnieniowych</a:t>
            </a:r>
            <a:br>
              <a:rPr lang="pl-PL" dirty="0">
                <a:solidFill>
                  <a:srgbClr val="FF0000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>Aktywność fizyczna: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>Prowadź regularny, aktywny tryb życia, wybierając ćwiczenia o umiarkowanej intensywności, takie jak pływanie, </a:t>
            </a:r>
            <a:r>
              <a:rPr lang="pl-PL" dirty="0" err="1">
                <a:solidFill>
                  <a:schemeClr val="tx1"/>
                </a:solidFill>
              </a:rPr>
              <a:t>nordic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walking</a:t>
            </a:r>
            <a:r>
              <a:rPr lang="pl-PL" dirty="0">
                <a:solidFill>
                  <a:schemeClr val="tx1"/>
                </a:solidFill>
              </a:rPr>
              <a:t>, joga czy jazda na rowerze.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>W przypadku pracy siedzącej, rób przerwy na spacery i krótkie ćwiczenia.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>Unikaj nadmiernych obciążeń, podskoków i skakania, które nadwyrężają stawy.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>Jeśli masz siedzący tryb życia, skonsultuj się z lekarzem przed rozpoczęciem ćwiczeń.</a:t>
            </a:r>
          </a:p>
        </p:txBody>
      </p:sp>
    </p:spTree>
    <p:extLst>
      <p:ext uri="{BB962C8B-B14F-4D97-AF65-F5344CB8AC3E}">
        <p14:creationId xmlns:p14="http://schemas.microsoft.com/office/powerpoint/2010/main" val="379553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9F81DAE4-7C9E-18F1-EE32-65950A852244}"/>
              </a:ext>
            </a:extLst>
          </p:cNvPr>
          <p:cNvSpPr txBox="1"/>
          <p:nvPr/>
        </p:nvSpPr>
        <p:spPr>
          <a:xfrm>
            <a:off x="586596" y="431320"/>
            <a:ext cx="1134373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Kontrola masy ciała:</a:t>
            </a:r>
          </a:p>
          <a:p>
            <a:r>
              <a:rPr lang="pl-PL" sz="2400" dirty="0"/>
              <a:t>Utrzymuj prawidłową masę ciała, ponieważ nadwaga znacząco obciąża stawy.</a:t>
            </a:r>
          </a:p>
          <a:p>
            <a:endParaRPr lang="pl-PL" sz="2400" dirty="0"/>
          </a:p>
          <a:p>
            <a:r>
              <a:rPr lang="pl-PL" sz="2400" dirty="0"/>
              <a:t>Dieta:</a:t>
            </a:r>
          </a:p>
          <a:p>
            <a:r>
              <a:rPr lang="pl-PL" sz="2400" dirty="0"/>
              <a:t>Stosuj zbilansowaną dietę bogatą w antyoksydanty, witaminy i minerały.</a:t>
            </a:r>
          </a:p>
          <a:p>
            <a:endParaRPr lang="pl-PL" sz="2400" dirty="0"/>
          </a:p>
          <a:p>
            <a:r>
              <a:rPr lang="pl-PL" sz="2400" dirty="0"/>
              <a:t>Ogranicz spożycie produktów przetworzonych, cukru, soli oraz tłuszczów trans.</a:t>
            </a:r>
          </a:p>
          <a:p>
            <a:endParaRPr lang="pl-PL" sz="2400" dirty="0"/>
          </a:p>
          <a:p>
            <a:r>
              <a:rPr lang="pl-PL" sz="2400" dirty="0"/>
              <a:t>Rozważ suplementację kwasów omega-3 i kolagenu.</a:t>
            </a:r>
          </a:p>
          <a:p>
            <a:r>
              <a:rPr lang="pl-PL" sz="2400" dirty="0"/>
              <a:t>Inne czynniki:</a:t>
            </a:r>
          </a:p>
          <a:p>
            <a:r>
              <a:rPr lang="pl-PL" sz="2400" dirty="0"/>
              <a:t>Noś wygodne obuwie.</a:t>
            </a:r>
          </a:p>
          <a:p>
            <a:endParaRPr lang="pl-PL" sz="2400" dirty="0"/>
          </a:p>
          <a:p>
            <a:r>
              <a:rPr lang="pl-PL" sz="2400" dirty="0"/>
              <a:t>Nie zaniedbuj drobnych kontuzji i urazów, które warto wyleczyć.</a:t>
            </a:r>
          </a:p>
          <a:p>
            <a:r>
              <a:rPr lang="pl-PL" sz="2400" dirty="0"/>
              <a:t>Eliminuj przewlekłe ogniska zakażenia w organizmie.</a:t>
            </a:r>
          </a:p>
          <a:p>
            <a:r>
              <a:rPr lang="pl-PL" sz="2400" dirty="0"/>
              <a:t>Skonsultuj się z fizjoterapeutą lub lekarzem, jeśli pojawią się niepokojące objawy. Wczesna diagnoza i wdrożone leczenie są kluczowe. </a:t>
            </a:r>
          </a:p>
        </p:txBody>
      </p:sp>
    </p:spTree>
    <p:extLst>
      <p:ext uri="{BB962C8B-B14F-4D97-AF65-F5344CB8AC3E}">
        <p14:creationId xmlns:p14="http://schemas.microsoft.com/office/powerpoint/2010/main" val="3743724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5395C79F-50DE-292C-4D37-B803530C172D}"/>
              </a:ext>
            </a:extLst>
          </p:cNvPr>
          <p:cNvSpPr txBox="1"/>
          <p:nvPr/>
        </p:nvSpPr>
        <p:spPr>
          <a:xfrm>
            <a:off x="1932318" y="3429000"/>
            <a:ext cx="7988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/>
              <a:t>Dziękujemy za uwagę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4718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D80F50-0ABF-D476-A348-306013FE0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9177"/>
            <a:ext cx="8596668" cy="1863305"/>
          </a:xfrm>
        </p:spPr>
        <p:txBody>
          <a:bodyPr>
            <a:normAutofit fontScale="90000"/>
          </a:bodyPr>
          <a:lstStyle/>
          <a:p>
            <a:r>
              <a:rPr lang="pl-PL" dirty="0"/>
              <a:t>Zmiana: co to takiego?</a:t>
            </a:r>
            <a:br>
              <a:rPr lang="pl-PL" dirty="0"/>
            </a:br>
            <a:r>
              <a:rPr lang="pl-PL" dirty="0"/>
              <a:t>Zmiana tkankowa w obrębie chrząstki . Narastająca na skutek zaistniałych przyczyn.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2B6B39-68B1-9428-5E98-13291441E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82483"/>
            <a:ext cx="11063217" cy="4175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rgbClr val="FF0000"/>
                </a:solidFill>
              </a:rPr>
              <a:t>Pierwotne</a:t>
            </a:r>
            <a:r>
              <a:rPr lang="pl-PL" sz="2400" dirty="0"/>
              <a:t>: Rozwijają się samoistnie, bez uchwytnej przyczyny. Częstość ich występowania wzrasta wraz z wiekiem.</a:t>
            </a:r>
          </a:p>
          <a:p>
            <a:pPr marL="0" indent="0">
              <a:buNone/>
            </a:pPr>
            <a:r>
              <a:rPr lang="pl-PL" sz="2400" dirty="0">
                <a:solidFill>
                  <a:srgbClr val="FF0000"/>
                </a:solidFill>
              </a:rPr>
              <a:t>Wtórne</a:t>
            </a:r>
            <a:r>
              <a:rPr lang="pl-PL" sz="2400" dirty="0"/>
              <a:t>: Są wynikiem innych schorzeń lub czynników, takich jak:</a:t>
            </a:r>
          </a:p>
          <a:p>
            <a:pPr marL="0" indent="0">
              <a:buNone/>
            </a:pPr>
            <a:r>
              <a:rPr lang="pl-PL" sz="2400" dirty="0">
                <a:solidFill>
                  <a:srgbClr val="FF0000"/>
                </a:solidFill>
              </a:rPr>
              <a:t>Pośrednie</a:t>
            </a:r>
            <a:r>
              <a:rPr lang="pl-PL" sz="2400" dirty="0"/>
              <a:t>: urazy stawów (np. złamania, skręcenia).</a:t>
            </a:r>
          </a:p>
          <a:p>
            <a:pPr marL="0" indent="0">
              <a:buNone/>
            </a:pPr>
            <a:r>
              <a:rPr lang="pl-PL" sz="2400" dirty="0">
                <a:solidFill>
                  <a:srgbClr val="FF0000"/>
                </a:solidFill>
              </a:rPr>
              <a:t>Zaburzenia fizjologiczne i genetyczne : </a:t>
            </a:r>
            <a:r>
              <a:rPr lang="pl-PL" sz="2400" dirty="0"/>
              <a:t>Choroby zapalne stawów (np. </a:t>
            </a:r>
          </a:p>
          <a:p>
            <a:pPr marL="0" indent="0">
              <a:buNone/>
            </a:pPr>
            <a:r>
              <a:rPr lang="pl-PL" sz="2400" dirty="0"/>
              <a:t>	reumatoidalne zapalenie stawów).</a:t>
            </a:r>
          </a:p>
          <a:p>
            <a:pPr marL="0" indent="0">
              <a:buNone/>
            </a:pPr>
            <a:r>
              <a:rPr lang="pl-PL" sz="2400" dirty="0">
                <a:solidFill>
                  <a:srgbClr val="FF0000"/>
                </a:solidFill>
              </a:rPr>
              <a:t>Choroby metaboliczne </a:t>
            </a:r>
            <a:r>
              <a:rPr lang="pl-PL" sz="2400" dirty="0"/>
              <a:t>(np. dna moczanowa, cukrzyca).</a:t>
            </a:r>
          </a:p>
          <a:p>
            <a:pPr marL="0" indent="0">
              <a:buNone/>
            </a:pPr>
            <a:r>
              <a:rPr lang="pl-PL" sz="2400" b="1" dirty="0"/>
              <a:t>Infekcyjne stawów i tkanek okołostawowych </a:t>
            </a:r>
            <a:r>
              <a:rPr lang="pl-PL" sz="2400" dirty="0"/>
              <a:t>(ścięgna, więzadła, więzozrosty, stawy rzekome)</a:t>
            </a:r>
          </a:p>
        </p:txBody>
      </p:sp>
    </p:spTree>
    <p:extLst>
      <p:ext uri="{BB962C8B-B14F-4D97-AF65-F5344CB8AC3E}">
        <p14:creationId xmlns:p14="http://schemas.microsoft.com/office/powerpoint/2010/main" val="4269513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445AD83D-4A26-1F34-B718-23005FEBB06C}"/>
              </a:ext>
            </a:extLst>
          </p:cNvPr>
          <p:cNvSpPr txBox="1"/>
          <p:nvPr/>
        </p:nvSpPr>
        <p:spPr>
          <a:xfrm>
            <a:off x="923027" y="458501"/>
            <a:ext cx="8393501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chemeClr val="accent2">
                    <a:lumMod val="75000"/>
                  </a:schemeClr>
                </a:solidFill>
              </a:rPr>
              <a:t>Zmiany zwyrodnieniowe ze względu na stopień zaawansowania </a:t>
            </a:r>
            <a:r>
              <a:rPr lang="pl-PL" dirty="0"/>
              <a:t>(dotyczy głównie stawów)</a:t>
            </a:r>
          </a:p>
          <a:p>
            <a:endParaRPr lang="pl-PL" dirty="0"/>
          </a:p>
          <a:p>
            <a:r>
              <a:rPr lang="pl-PL" sz="2800" dirty="0">
                <a:solidFill>
                  <a:schemeClr val="accent2">
                    <a:lumMod val="75000"/>
                  </a:schemeClr>
                </a:solidFill>
              </a:rPr>
              <a:t>Łagodne</a:t>
            </a:r>
            <a:r>
              <a:rPr lang="pl-PL" sz="2800" dirty="0"/>
              <a:t>: Początkowy etap z niewielkim zużyciem chrząstki i drobnymi zmianami.</a:t>
            </a:r>
          </a:p>
          <a:p>
            <a:endParaRPr lang="pl-PL" sz="2800" dirty="0"/>
          </a:p>
          <a:p>
            <a:r>
              <a:rPr lang="pl-PL" sz="2800" dirty="0">
                <a:solidFill>
                  <a:schemeClr val="accent2">
                    <a:lumMod val="75000"/>
                  </a:schemeClr>
                </a:solidFill>
              </a:rPr>
              <a:t>Umiarkowane</a:t>
            </a:r>
            <a:r>
              <a:rPr lang="pl-PL" sz="2800" dirty="0"/>
              <a:t>: Znacznie cieńsza chrząstka i obecność niewielkich </a:t>
            </a:r>
            <a:r>
              <a:rPr lang="pl-PL" sz="2800" dirty="0" err="1"/>
              <a:t>osteofitów</a:t>
            </a:r>
            <a:r>
              <a:rPr lang="pl-PL" sz="2800" dirty="0"/>
              <a:t> (narostów kostnych).</a:t>
            </a:r>
          </a:p>
          <a:p>
            <a:endParaRPr lang="pl-PL" sz="2800" dirty="0"/>
          </a:p>
          <a:p>
            <a:r>
              <a:rPr lang="pl-PL" sz="2800" dirty="0">
                <a:solidFill>
                  <a:schemeClr val="accent2">
                    <a:lumMod val="75000"/>
                  </a:schemeClr>
                </a:solidFill>
              </a:rPr>
              <a:t>Zaawansowane</a:t>
            </a:r>
            <a:r>
              <a:rPr lang="pl-PL" sz="2800" dirty="0"/>
              <a:t>: Bardzo zużyta chrząstka, liczne </a:t>
            </a:r>
            <a:r>
              <a:rPr lang="pl-PL" sz="2800" dirty="0" err="1"/>
              <a:t>osteofity</a:t>
            </a:r>
            <a:r>
              <a:rPr lang="pl-PL" sz="2800" dirty="0"/>
              <a:t> i deformacje kości, prowadzące do ocierania się kości o siebie.</a:t>
            </a:r>
          </a:p>
        </p:txBody>
      </p:sp>
    </p:spTree>
    <p:extLst>
      <p:ext uri="{BB962C8B-B14F-4D97-AF65-F5344CB8AC3E}">
        <p14:creationId xmlns:p14="http://schemas.microsoft.com/office/powerpoint/2010/main" val="3982351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9FD4236-B041-8676-CC44-8DAEF3F1E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96" y="1278890"/>
            <a:ext cx="10772796" cy="5328943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69E586A-25D6-9EE8-FA2D-71917DC5DC45}"/>
              </a:ext>
            </a:extLst>
          </p:cNvPr>
          <p:cNvSpPr txBox="1"/>
          <p:nvPr/>
        </p:nvSpPr>
        <p:spPr>
          <a:xfrm>
            <a:off x="1354347" y="396816"/>
            <a:ext cx="10837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/>
              <a:t>Proces tworzenia zmiany typu MODIC</a:t>
            </a:r>
          </a:p>
        </p:txBody>
      </p:sp>
    </p:spTree>
    <p:extLst>
      <p:ext uri="{BB962C8B-B14F-4D97-AF65-F5344CB8AC3E}">
        <p14:creationId xmlns:p14="http://schemas.microsoft.com/office/powerpoint/2010/main" val="3848801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F0118872-A3AA-0D47-B5EC-D8385FE5B2FF}"/>
              </a:ext>
            </a:extLst>
          </p:cNvPr>
          <p:cNvSpPr txBox="1"/>
          <p:nvPr/>
        </p:nvSpPr>
        <p:spPr>
          <a:xfrm>
            <a:off x="386302" y="319177"/>
            <a:ext cx="1136098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chemeClr val="accent2">
                    <a:lumMod val="75000"/>
                  </a:schemeClr>
                </a:solidFill>
              </a:rPr>
              <a:t>Zmiany zwyrodnieniowe dotyczące szpiku kostnego</a:t>
            </a:r>
          </a:p>
          <a:p>
            <a:r>
              <a:rPr lang="pl-PL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dirty="0"/>
              <a:t>(np. w kręgosłupie). Najczęściej oznacza aktywny stan zapalny, który może dawać silny ból, szczególnie podczas długiego siedzenia</a:t>
            </a:r>
          </a:p>
          <a:p>
            <a:endParaRPr lang="pl-PL" dirty="0"/>
          </a:p>
          <a:p>
            <a:r>
              <a:rPr lang="pl-PL" dirty="0"/>
              <a:t>Zmiany typu </a:t>
            </a:r>
            <a:r>
              <a:rPr lang="pl-PL" dirty="0" err="1"/>
              <a:t>Modic</a:t>
            </a:r>
            <a:r>
              <a:rPr lang="pl-PL" dirty="0"/>
              <a:t> 1: Związane z obrzękiem szpiku kostnego.</a:t>
            </a:r>
          </a:p>
          <a:p>
            <a:endParaRPr lang="pl-PL" dirty="0"/>
          </a:p>
          <a:p>
            <a:r>
              <a:rPr lang="pl-PL" dirty="0"/>
              <a:t>Zmiany typu </a:t>
            </a:r>
            <a:r>
              <a:rPr lang="pl-PL" dirty="0" err="1"/>
              <a:t>Modic</a:t>
            </a:r>
            <a:r>
              <a:rPr lang="pl-PL" dirty="0"/>
              <a:t> 2: Zwyrodnienie tłuszczowe szpiku.</a:t>
            </a:r>
          </a:p>
          <a:p>
            <a:endParaRPr lang="pl-PL" dirty="0"/>
          </a:p>
          <a:p>
            <a:r>
              <a:rPr lang="pl-PL" dirty="0"/>
              <a:t>Zmiany typu </a:t>
            </a:r>
            <a:r>
              <a:rPr lang="pl-PL" dirty="0" err="1"/>
              <a:t>Modic</a:t>
            </a:r>
            <a:r>
              <a:rPr lang="pl-PL" dirty="0"/>
              <a:t> 3: </a:t>
            </a:r>
            <a:r>
              <a:rPr lang="pl-PL" dirty="0" err="1"/>
              <a:t>Sklerotyzacja</a:t>
            </a:r>
            <a:r>
              <a:rPr lang="pl-PL" dirty="0"/>
              <a:t>, czyli stwardnienie kości.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E62918C-D032-776E-027B-6D89B221C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16" y="3667875"/>
            <a:ext cx="4257675" cy="2667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15ECA42-E6B7-DFDC-48BC-CE974AD30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162" y="1899249"/>
            <a:ext cx="4559510" cy="455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12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E37F5C2-5DF6-B13C-7348-1599FE0A7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1" y="74729"/>
            <a:ext cx="5982419" cy="670854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5B6189A-1D12-25F6-0DE4-81C08B17C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4728"/>
            <a:ext cx="5982419" cy="446609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BF7C1F3-FBDA-655E-2FC7-6512CE2E5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012" y="3240657"/>
            <a:ext cx="4347714" cy="36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73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59D00C-E3C0-0CF9-0FF6-6301C37A6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245" y="282436"/>
            <a:ext cx="9523562" cy="1646302"/>
          </a:xfrm>
        </p:spPr>
        <p:txBody>
          <a:bodyPr/>
          <a:lstStyle/>
          <a:p>
            <a:pPr algn="ctr"/>
            <a:r>
              <a:rPr lang="pl-PL" dirty="0"/>
              <a:t>Zaburzenia ruchu w stawie biodrowym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EB8ACF2-95F2-1684-3BFA-F22EB8094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33" y="1745016"/>
            <a:ext cx="10794521" cy="483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67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3656A34-DC75-BCE0-236E-7B05D2AAD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22" y="162382"/>
            <a:ext cx="11805436" cy="624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30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1CD345D-A02F-C357-BED4-6960CEBED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8986" y="-118601"/>
            <a:ext cx="9204584" cy="709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81502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1206</TotalTime>
  <Words>414</Words>
  <Application>Microsoft Macintosh PowerPoint</Application>
  <PresentationFormat>Panoramiczny</PresentationFormat>
  <Paragraphs>44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Arial</vt:lpstr>
      <vt:lpstr>Trebuchet MS</vt:lpstr>
      <vt:lpstr>Wingdings 3</vt:lpstr>
      <vt:lpstr>Faseta</vt:lpstr>
      <vt:lpstr>Analiza zakresu ruchu a zmiany zwyrodnieniowe.</vt:lpstr>
      <vt:lpstr>Zmiana: co to takiego? Zmiana tkankowa w obrębie chrząstki . Narastająca na skutek zaistniałych przyczyn.</vt:lpstr>
      <vt:lpstr>Prezentacja programu PowerPoint</vt:lpstr>
      <vt:lpstr>Prezentacja programu PowerPoint</vt:lpstr>
      <vt:lpstr>Prezentacja programu PowerPoint</vt:lpstr>
      <vt:lpstr>Prezentacja programu PowerPoint</vt:lpstr>
      <vt:lpstr>Zaburzenia ruchu w stawie biodrowym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Chonodromalacja rzepki </vt:lpstr>
      <vt:lpstr>Profilaktyka uszkodzeń stawu i wytworzenia zmian zwyrodnieniowych Aktywność fizyczna: Prowadź regularny, aktywny tryb życia, wybierając ćwiczenia o umiarkowanej intensywności, takie jak pływanie, nordic walking, joga czy jazda na rowerze. W przypadku pracy siedzącej, rób przerwy na spacery i krótkie ćwiczenia. Unikaj nadmiernych obciążeń, podskoków i skakania, które nadwyrężają stawy. Jeśli masz siedzący tryb życia, skonsultuj się z lekarzem przed rozpoczęciem ćwiczeń.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Analiza zakresu ruchu a zmiany zwyrodnieniowe.</dc:title>
  <dc:creator>ASIA</dc:creator>
  <cp:lastModifiedBy>Microsoft Office User</cp:lastModifiedBy>
  <cp:revision>7</cp:revision>
  <dcterms:created xsi:type="dcterms:W3CDTF">2025-10-16T11:23:18Z</dcterms:created>
  <dcterms:modified xsi:type="dcterms:W3CDTF">2025-10-30T19:43:42Z</dcterms:modified>
</cp:coreProperties>
</file>